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325" r:id="rId13"/>
    <p:sldId id="263" r:id="rId14"/>
    <p:sldId id="262" r:id="rId15"/>
    <p:sldId id="289" r:id="rId16"/>
    <p:sldId id="323" r:id="rId17"/>
    <p:sldId id="326" r:id="rId18"/>
    <p:sldId id="322" r:id="rId19"/>
    <p:sldId id="327" r:id="rId20"/>
    <p:sldId id="328" r:id="rId21"/>
    <p:sldId id="324" r:id="rId22"/>
    <p:sldId id="330" r:id="rId23"/>
    <p:sldId id="331" r:id="rId24"/>
    <p:sldId id="291" r:id="rId25"/>
    <p:sldId id="295" r:id="rId26"/>
    <p:sldId id="299" r:id="rId27"/>
    <p:sldId id="300" r:id="rId28"/>
    <p:sldId id="301" r:id="rId29"/>
    <p:sldId id="304" r:id="rId30"/>
    <p:sldId id="305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677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7071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6844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77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7764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392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13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1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581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7417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566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AA83-E7A0-422B-B69C-6714283BE57B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A234-E262-45D2-A5F6-FE8E0864C9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691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l.wikipedia.org/wiki/Bestand:Locator_European_Union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l.wikipedia.org/wiki/Prijs_(betaling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14 &amp; 17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Vervoer deel 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kandidaat kan de verschillende actuele relevante fiscale regelingen voor de salarisverwerking benoemen, zoals loonbelastingverklaring, tariefgroepindeling, belastingtabel,heffingskorting,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werkkostenregeling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, bijtelling , werkgeversbijdrage.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98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60649"/>
            <a:ext cx="10972800" cy="58655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b="1" dirty="0" smtClean="0"/>
              <a:t> Verschillende typen vergunningen </a:t>
            </a:r>
          </a:p>
          <a:p>
            <a:endParaRPr lang="nl-NL" b="1" dirty="0" smtClean="0"/>
          </a:p>
          <a:p>
            <a:r>
              <a:rPr lang="nl-NL" sz="3600" dirty="0" smtClean="0"/>
              <a:t>Type 1: verblijfsvergunning voor bepaalde tijd regulier.</a:t>
            </a:r>
          </a:p>
          <a:p>
            <a:r>
              <a:rPr lang="nl-NL" sz="3600" dirty="0" smtClean="0"/>
              <a:t>Type 2: verblijfsvergunning voor onbepaalde tijd regulier.</a:t>
            </a:r>
          </a:p>
          <a:p>
            <a:pPr>
              <a:buNone/>
            </a:pPr>
            <a:endParaRPr lang="nl-NL" sz="3600" dirty="0" smtClean="0"/>
          </a:p>
          <a:p>
            <a:r>
              <a:rPr lang="nl-NL" sz="3600" dirty="0" smtClean="0"/>
              <a:t>Type 3: verblijfsvergunning voor bepaalde tijd asiel.</a:t>
            </a:r>
          </a:p>
          <a:p>
            <a:r>
              <a:rPr lang="nl-NL" sz="3600" dirty="0" smtClean="0"/>
              <a:t>Type 4: verblijfsvergunning voor onbepaalde tijd asiel.</a:t>
            </a:r>
          </a:p>
          <a:p>
            <a:pPr>
              <a:buNone/>
            </a:pPr>
            <a:endParaRPr lang="nl-NL" sz="3600" dirty="0" smtClean="0"/>
          </a:p>
          <a:p>
            <a:r>
              <a:rPr lang="nl-NL" sz="3600" dirty="0" smtClean="0"/>
              <a:t>Type EU/EER: verblijfskaart voor gemeenschapsonderdanen.</a:t>
            </a:r>
          </a:p>
          <a:p>
            <a:pPr>
              <a:buNone/>
            </a:pPr>
            <a:r>
              <a:rPr lang="nl-NL" sz="3600" dirty="0"/>
              <a:t> </a:t>
            </a:r>
            <a:r>
              <a:rPr lang="nl-NL" sz="3600" dirty="0" smtClean="0"/>
              <a:t>    - EU = </a:t>
            </a:r>
            <a:r>
              <a:rPr lang="nl-NL" sz="3600" dirty="0" smtClean="0">
                <a:hlinkClick r:id="rId2"/>
              </a:rPr>
              <a:t>Europese Unie</a:t>
            </a:r>
            <a:r>
              <a:rPr lang="nl-NL" sz="3600" dirty="0" smtClean="0"/>
              <a:t>  28 landen</a:t>
            </a:r>
          </a:p>
          <a:p>
            <a:pPr>
              <a:buNone/>
            </a:pPr>
            <a:r>
              <a:rPr lang="nl-NL" sz="3600" dirty="0"/>
              <a:t> </a:t>
            </a:r>
            <a:r>
              <a:rPr lang="nl-NL" sz="3600" dirty="0" smtClean="0"/>
              <a:t>    - EER = Europese Economische Ruimte </a:t>
            </a:r>
          </a:p>
          <a:p>
            <a:pPr>
              <a:buNone/>
            </a:pPr>
            <a:r>
              <a:rPr lang="nl-NL" sz="3600" dirty="0"/>
              <a:t>	</a:t>
            </a:r>
            <a:r>
              <a:rPr lang="nl-NL" sz="3600" dirty="0" smtClean="0"/>
              <a:t>   Dit zijn alle landen van de Europese Unie, </a:t>
            </a:r>
          </a:p>
          <a:p>
            <a:pPr>
              <a:buNone/>
            </a:pPr>
            <a:r>
              <a:rPr lang="nl-NL" sz="3600" dirty="0"/>
              <a:t> </a:t>
            </a:r>
            <a:r>
              <a:rPr lang="nl-NL" sz="3600" dirty="0" smtClean="0"/>
              <a:t>       Liechtenstein, Noorwegen en  IJsland.</a:t>
            </a:r>
          </a:p>
          <a:p>
            <a:pPr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6321" y="5229200"/>
            <a:ext cx="3082431" cy="15476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332656"/>
            <a:ext cx="10972800" cy="6336704"/>
          </a:xfrm>
        </p:spPr>
        <p:txBody>
          <a:bodyPr/>
          <a:lstStyle/>
          <a:p>
            <a:r>
              <a:rPr lang="nl-NL" b="1" u="sng" dirty="0" smtClean="0"/>
              <a:t>Kopie</a:t>
            </a:r>
            <a:r>
              <a:rPr lang="nl-NL" dirty="0" smtClean="0"/>
              <a:t>  origineel in de </a:t>
            </a:r>
            <a:r>
              <a:rPr lang="nl-NL" dirty="0" err="1" smtClean="0"/>
              <a:t>loon-adminstratie</a:t>
            </a:r>
            <a:r>
              <a:rPr lang="nl-NL" dirty="0" smtClean="0"/>
              <a:t>.</a:t>
            </a:r>
          </a:p>
          <a:p>
            <a:pPr>
              <a:buNone/>
            </a:pPr>
            <a:r>
              <a:rPr lang="nl-NL" dirty="0" smtClean="0"/>
              <a:t>		</a:t>
            </a:r>
            <a:r>
              <a:rPr lang="nl-NL" sz="2400" dirty="0" smtClean="0"/>
              <a:t>Tijdens werkzaamheden – identificatie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(rijbewijs mag)</a:t>
            </a:r>
          </a:p>
          <a:p>
            <a:r>
              <a:rPr lang="nl-NL" dirty="0" smtClean="0"/>
              <a:t>Gegevens voor de loonheffing vastleggen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sz="2400" dirty="0" smtClean="0"/>
              <a:t>Naam en voorletters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Geboortedatum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</a:t>
            </a:r>
            <a:r>
              <a:rPr lang="nl-NL" sz="2400" dirty="0" err="1" smtClean="0"/>
              <a:t>Burgerservicenummer</a:t>
            </a:r>
            <a:r>
              <a:rPr lang="nl-NL" sz="2400" dirty="0" smtClean="0"/>
              <a:t> (BSN)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Adres, Postcode en woonplaats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Woonland/regio (indien geen Nederland)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Eventueel verzoek loonheffingskorting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Eventueel verzoek tijdelijke heffingskorting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Schriftelijk/digitaal  met dag en handtekening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Vormen van belasting heffing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69160"/>
          </a:xfrm>
        </p:spPr>
        <p:txBody>
          <a:bodyPr/>
          <a:lstStyle/>
          <a:p>
            <a:r>
              <a:rPr lang="nl-NL" u="sng" dirty="0" smtClean="0"/>
              <a:t>1 aanslagbelastingen (</a:t>
            </a:r>
            <a:r>
              <a:rPr lang="nl-NL" u="sng" dirty="0" err="1" smtClean="0"/>
              <a:t>Ib</a:t>
            </a:r>
            <a:r>
              <a:rPr lang="nl-NL" u="sng" dirty="0" smtClean="0"/>
              <a:t> , </a:t>
            </a:r>
            <a:r>
              <a:rPr lang="nl-NL" u="sng" dirty="0" err="1" smtClean="0"/>
              <a:t>Vb</a:t>
            </a:r>
            <a:r>
              <a:rPr lang="nl-NL" u="sng" dirty="0" smtClean="0"/>
              <a:t>)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sz="2800" dirty="0" smtClean="0"/>
              <a:t>- belastingplichtige dient aangifte in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- belasting berekent de verschuldigde belasting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- belastingplichtige betaalt de belasting</a:t>
            </a:r>
          </a:p>
          <a:p>
            <a:r>
              <a:rPr lang="nl-NL" u="sng" dirty="0" smtClean="0"/>
              <a:t>2 aangiftebelastingen (Loonheffingen, </a:t>
            </a:r>
            <a:r>
              <a:rPr lang="nl-NL" u="sng" dirty="0" err="1" smtClean="0"/>
              <a:t>Ob</a:t>
            </a:r>
            <a:r>
              <a:rPr lang="nl-NL" u="sng" dirty="0" smtClean="0"/>
              <a:t>)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sz="2800" dirty="0" smtClean="0"/>
              <a:t>- belasting – of inhoudingsplichtige berekent zelf de verschuldigde belasting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- belastingplichtige betaalt/draagt meteen af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- geen aanslag maar eventueel een naheffing</a:t>
            </a:r>
          </a:p>
          <a:p>
            <a:pPr>
              <a:buNone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4353" y="1402019"/>
            <a:ext cx="18669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781" y="340972"/>
            <a:ext cx="10751980" cy="1325563"/>
          </a:xfrm>
        </p:spPr>
        <p:txBody>
          <a:bodyPr/>
          <a:lstStyle/>
          <a:p>
            <a:r>
              <a:rPr lang="nl-NL" u="sng" dirty="0" smtClean="0"/>
              <a:t>Bruto- en netto loon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3781" y="1506482"/>
            <a:ext cx="10515600" cy="535151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Bruto Loon						******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Loonbelasting			******</a:t>
            </a:r>
          </a:p>
          <a:p>
            <a:pPr marL="0" indent="0">
              <a:buNone/>
            </a:pPr>
            <a:r>
              <a:rPr lang="nl-NL" dirty="0" smtClean="0"/>
              <a:t>Premie Volksverzekering		******</a:t>
            </a:r>
          </a:p>
          <a:p>
            <a:pPr marL="0" indent="0">
              <a:buNone/>
            </a:pPr>
            <a:r>
              <a:rPr lang="nl-NL" dirty="0" smtClean="0"/>
              <a:t>Pensioenpremies			******</a:t>
            </a:r>
          </a:p>
          <a:p>
            <a:pPr marL="0" indent="0">
              <a:buNone/>
            </a:pPr>
            <a:r>
              <a:rPr lang="nl-NL" dirty="0" smtClean="0"/>
              <a:t>Inhoudingen				******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</a:t>
            </a:r>
            <a:r>
              <a:rPr lang="nl-NL" u="sng" dirty="0" smtClean="0"/>
              <a:t>******  -</a:t>
            </a:r>
          </a:p>
          <a:p>
            <a:pPr marL="0" indent="0">
              <a:buNone/>
            </a:pPr>
            <a:r>
              <a:rPr lang="nl-NL" dirty="0" smtClean="0"/>
              <a:t>Netto Loon						******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Nettoloon afspraak ? Dan de loonheffingen voor de werkgever.</a:t>
            </a:r>
            <a:endParaRPr lang="nl-NL" dirty="0"/>
          </a:p>
        </p:txBody>
      </p:sp>
      <p:sp>
        <p:nvSpPr>
          <p:cNvPr id="5" name="Vierkante haak rechts 4"/>
          <p:cNvSpPr/>
          <p:nvPr/>
        </p:nvSpPr>
        <p:spPr>
          <a:xfrm>
            <a:off x="8621486" y="1992086"/>
            <a:ext cx="489857" cy="35433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9568542" y="3097377"/>
            <a:ext cx="1660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Bruteren</a:t>
            </a:r>
            <a:endParaRPr lang="nl-NL" sz="3200" dirty="0"/>
          </a:p>
        </p:txBody>
      </p:sp>
      <p:sp>
        <p:nvSpPr>
          <p:cNvPr id="7" name="Gelijkbenige driehoek 6"/>
          <p:cNvSpPr/>
          <p:nvPr/>
        </p:nvSpPr>
        <p:spPr>
          <a:xfrm rot="16200000" flipH="1">
            <a:off x="8467998" y="1765120"/>
            <a:ext cx="342900" cy="4539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958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7358"/>
            <a:ext cx="10515600" cy="1325563"/>
          </a:xfrm>
        </p:spPr>
        <p:txBody>
          <a:bodyPr/>
          <a:lstStyle/>
          <a:p>
            <a:r>
              <a:rPr lang="nl-NL" u="sng" dirty="0" smtClean="0"/>
              <a:t>Loon in geld en natura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55270"/>
            <a:ext cx="11124156" cy="55027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200" dirty="0" smtClean="0"/>
              <a:t>Loon in geld 	Salaris, bonus, eindejaarsuitkering.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Loon in natura	Niet in geld (goederen dus)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		Omrekenen naar geld (waarde economisch verkeer)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		Inclusief BTW</a:t>
            </a: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			Normbedragen (bv € 3,25 voor een maaltijd)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Aanspraken		Recht(en),  bijvoorbeeld op pensioen.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		Opgebouwd over pensioengevend loon.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		Latere uitkering (deels) belast.</a:t>
            </a:r>
            <a:endParaRPr lang="nl-NL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4075" y="559932"/>
            <a:ext cx="24479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4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Loonheffingen ? Wat allemaal?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Loonbelasting/premie volksverzekeringen (noemen we loonheffing)</a:t>
            </a:r>
          </a:p>
          <a:p>
            <a:r>
              <a:rPr lang="nl-NL" dirty="0" smtClean="0"/>
              <a:t>Premies werknemersverzekeringen</a:t>
            </a:r>
          </a:p>
          <a:p>
            <a:r>
              <a:rPr lang="nl-NL" dirty="0" smtClean="0"/>
              <a:t>Inkomensafhankelijke bijdrage Zorgverzekeringswet (WN/WG)Premies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chemeClr val="bg1"/>
                </a:solidFill>
              </a:rPr>
              <a:t>WFSV = Wet Financiering Sociale Verzekeringen – coördinatie LB/IB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3587" y="4508500"/>
            <a:ext cx="2409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3148" y="547970"/>
            <a:ext cx="10515600" cy="60031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Loonheffing =</a:t>
            </a:r>
          </a:p>
          <a:p>
            <a:pPr>
              <a:buNone/>
            </a:pPr>
            <a:r>
              <a:rPr lang="nl-NL" dirty="0" smtClean="0"/>
              <a:t>		   	Voorheffing op de inkomstenbelasting</a:t>
            </a:r>
          </a:p>
          <a:p>
            <a:pPr>
              <a:buNone/>
            </a:pPr>
            <a:r>
              <a:rPr lang="nl-NL" dirty="0" smtClean="0"/>
              <a:t>		   	Geheven loonheffing in mindering op inkomstenbelasting</a:t>
            </a:r>
          </a:p>
          <a:p>
            <a:pPr>
              <a:buNone/>
            </a:pPr>
            <a:r>
              <a:rPr lang="nl-NL" dirty="0" smtClean="0"/>
              <a:t>		   	Geen IB dan  Loonheffing eindheffing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3 pijlers	werknemer</a:t>
            </a:r>
          </a:p>
          <a:p>
            <a:pPr>
              <a:buNone/>
            </a:pPr>
            <a:r>
              <a:rPr lang="nl-NL" dirty="0" smtClean="0"/>
              <a:t>			inhoudingsplichtige                    Alleen dan loonheffing </a:t>
            </a:r>
          </a:p>
          <a:p>
            <a:pPr>
              <a:buNone/>
            </a:pPr>
            <a:r>
              <a:rPr lang="nl-NL" dirty="0" smtClean="0"/>
              <a:t>			Loon</a:t>
            </a:r>
          </a:p>
          <a:p>
            <a:pPr>
              <a:buNone/>
            </a:pPr>
            <a:r>
              <a:rPr lang="nl-NL" dirty="0" smtClean="0"/>
              <a:t>			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4" name="Toelichting met PIJL-RECHTS 3"/>
          <p:cNvSpPr/>
          <p:nvPr/>
        </p:nvSpPr>
        <p:spPr>
          <a:xfrm>
            <a:off x="5736921" y="3144033"/>
            <a:ext cx="1240076" cy="146554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6798" y="4315426"/>
            <a:ext cx="2901950" cy="2235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Loonbelastingtabellen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r>
              <a:rPr lang="nl-NL" u="sng" dirty="0" smtClean="0"/>
              <a:t>Witte tabel 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sz="2800" dirty="0" smtClean="0"/>
              <a:t>tegenwoordige dienstbetrekking 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(of daarmee gelijkgesteld loon)</a:t>
            </a:r>
          </a:p>
          <a:p>
            <a:pPr>
              <a:buNone/>
            </a:pPr>
            <a:endParaRPr lang="nl-NL" sz="2800" dirty="0" smtClean="0"/>
          </a:p>
          <a:p>
            <a:r>
              <a:rPr lang="nl-NL" u="sng" dirty="0" smtClean="0"/>
              <a:t>Groene tabel 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sz="2800" dirty="0" smtClean="0"/>
              <a:t>vroegere dienstbetrekking 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800" dirty="0" smtClean="0"/>
              <a:t>( of daarmee gelijkgestelde uitkeringen)</a:t>
            </a: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 smtClean="0"/>
              <a:t>	Elke tabel heeft een tabel voor bijzondere beloningen voor loon dat eenmalig of eens per jaar verstrekt wordt (vakantiebijslag, overwerk, ontslagvergoeding)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2731" y="1700808"/>
            <a:ext cx="3585931" cy="21897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3148" y="660704"/>
            <a:ext cx="10515600" cy="560231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Loonbelasting is een voorheffing op de inkomstenbelasting.</a:t>
            </a:r>
          </a:p>
          <a:p>
            <a:endParaRPr lang="nl-NL" dirty="0" smtClean="0"/>
          </a:p>
          <a:p>
            <a:r>
              <a:rPr lang="nl-NL" dirty="0" smtClean="0"/>
              <a:t>Middeling bij grote verschillen (3 aaneengesloten jaren- drempel 545)</a:t>
            </a:r>
          </a:p>
          <a:p>
            <a:endParaRPr lang="nl-NL" dirty="0" smtClean="0"/>
          </a:p>
          <a:p>
            <a:r>
              <a:rPr lang="nl-NL" dirty="0" smtClean="0"/>
              <a:t>Inkomstenbelasting:</a:t>
            </a:r>
          </a:p>
          <a:p>
            <a:pPr>
              <a:buNone/>
            </a:pPr>
            <a:r>
              <a:rPr lang="nl-NL" dirty="0" smtClean="0"/>
              <a:t>		box 1	Werk en woning – progressief tarief</a:t>
            </a:r>
          </a:p>
          <a:p>
            <a:pPr>
              <a:buNone/>
            </a:pPr>
            <a:r>
              <a:rPr lang="nl-NL" dirty="0" smtClean="0"/>
              <a:t>		box 2	Aanmerkelijk belang – vast tarief</a:t>
            </a:r>
          </a:p>
          <a:p>
            <a:pPr>
              <a:buNone/>
            </a:pPr>
            <a:r>
              <a:rPr lang="nl-NL" dirty="0" smtClean="0"/>
              <a:t>		box 3	Sparen en beleggen – vast tarief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Aanslaggrens inkomstenbelasting 45 euro</a:t>
            </a:r>
          </a:p>
          <a:p>
            <a:pPr>
              <a:buNone/>
            </a:pPr>
            <a:r>
              <a:rPr lang="nl-NL" dirty="0" smtClean="0"/>
              <a:t>	De grens voor een teruggaaf op verzoek, voor te veel ingehouden loonbelasting en premie volksverzekering is € 14.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loontijdvakken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661248"/>
          </a:xfrm>
        </p:spPr>
        <p:txBody>
          <a:bodyPr/>
          <a:lstStyle/>
          <a:p>
            <a:pPr>
              <a:buNone/>
            </a:pPr>
            <a:r>
              <a:rPr lang="nl-NL" sz="2800" dirty="0" smtClean="0"/>
              <a:t>Loontijdvak = tijdvak waarover de </a:t>
            </a:r>
            <a:r>
              <a:rPr lang="nl-NL" sz="2800" dirty="0" err="1" smtClean="0"/>
              <a:t>wn</a:t>
            </a:r>
            <a:r>
              <a:rPr lang="nl-NL" sz="2800" dirty="0" smtClean="0"/>
              <a:t> het loon geniet</a:t>
            </a:r>
            <a:r>
              <a:rPr lang="nl-NL" dirty="0" smtClean="0"/>
              <a:t>.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 smtClean="0"/>
              <a:t>Tabel moet daarbij aansluiten</a:t>
            </a:r>
          </a:p>
          <a:p>
            <a:pPr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Dagtabel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Weektabel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4 weken (13 stuks)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Kalendermaand (12 stuks)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Kwartaaltabel (4 stuks)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6800" y="2492897"/>
            <a:ext cx="4165600" cy="2162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2558" y="4852362"/>
            <a:ext cx="4559829" cy="2005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327025"/>
            <a:ext cx="11163300" cy="1325563"/>
          </a:xfrm>
        </p:spPr>
        <p:txBody>
          <a:bodyPr/>
          <a:lstStyle/>
          <a:p>
            <a:r>
              <a:rPr lang="nl-NL" dirty="0" smtClean="0"/>
              <a:t>Inhoudingsplicht (wet op de loonbelasting 1964)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‘ al hetgeen  uit een (vroegere) dienstbetrekking wordt genoten, daaronder mede begrepen hetgeen wordt vergoed of verstrekt in het kader van de dienstbetrekking’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</a:t>
            </a:r>
            <a:r>
              <a:rPr lang="nl-NL" strike="sngStrike" dirty="0" smtClean="0"/>
              <a:t>vrijgesteld loon</a:t>
            </a:r>
            <a:endParaRPr lang="nl-NL" strike="sngStrike" dirty="0"/>
          </a:p>
          <a:p>
            <a:pPr marL="0" indent="0">
              <a:buNone/>
            </a:pPr>
            <a:r>
              <a:rPr lang="nl-NL" dirty="0" smtClean="0"/>
              <a:t>Loonheffing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belastbaar loon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Fiscaal loon = (C)AO loon + vrijwillige beloningen van WG en derden.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2781300" y="3596481"/>
            <a:ext cx="787400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2730500" y="4051300"/>
            <a:ext cx="889000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46350"/>
            <a:ext cx="1752600" cy="30099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0029" y="2595562"/>
            <a:ext cx="3144393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67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Studenten en scholieren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Studenten en scholierenregeling</a:t>
            </a:r>
          </a:p>
          <a:p>
            <a:r>
              <a:rPr lang="nl-NL" dirty="0" smtClean="0"/>
              <a:t>Naast de gewone gegevens een verzoek tot toepassing van de regeling indienen</a:t>
            </a:r>
          </a:p>
          <a:p>
            <a:r>
              <a:rPr lang="nl-NL" dirty="0" smtClean="0"/>
              <a:t>Dan loontijdvak – kwartaal ook al wordt er per dag, week,maand of 4 </a:t>
            </a:r>
            <a:r>
              <a:rPr lang="nl-NL" dirty="0" err="1" smtClean="0"/>
              <a:t>wkn</a:t>
            </a:r>
            <a:r>
              <a:rPr lang="nl-NL" dirty="0" smtClean="0"/>
              <a:t> uitbetaald</a:t>
            </a:r>
          </a:p>
          <a:p>
            <a:r>
              <a:rPr lang="nl-NL" dirty="0" smtClean="0"/>
              <a:t>Gevolg betaling minder loonheffing (</a:t>
            </a:r>
            <a:r>
              <a:rPr lang="nl-NL" dirty="0" err="1" smtClean="0"/>
              <a:t>lb</a:t>
            </a:r>
            <a:r>
              <a:rPr lang="nl-NL" dirty="0" smtClean="0"/>
              <a:t>/ </a:t>
            </a:r>
            <a:r>
              <a:rPr lang="nl-NL" dirty="0" err="1" smtClean="0"/>
              <a:t>pvv</a:t>
            </a:r>
            <a:r>
              <a:rPr lang="nl-NL" dirty="0" smtClean="0"/>
              <a:t>)</a:t>
            </a:r>
          </a:p>
          <a:p>
            <a:r>
              <a:rPr lang="nl-NL" dirty="0" smtClean="0"/>
              <a:t>Gevolg minder terugvragen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61360" y="4805055"/>
            <a:ext cx="272104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Schijventarief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501039" y="1453018"/>
          <a:ext cx="10872594" cy="4747364"/>
        </p:xfrm>
        <a:graphic>
          <a:graphicData uri="http://schemas.openxmlformats.org/drawingml/2006/table">
            <a:tbl>
              <a:tblPr/>
              <a:tblGrid>
                <a:gridCol w="1315235"/>
                <a:gridCol w="1252603"/>
                <a:gridCol w="1741118"/>
                <a:gridCol w="3382027"/>
                <a:gridCol w="1177446"/>
                <a:gridCol w="2004165"/>
              </a:tblGrid>
              <a:tr h="2784696">
                <a:tc>
                  <a:txBody>
                    <a:bodyPr/>
                    <a:lstStyle/>
                    <a:p>
                      <a:r>
                        <a:rPr lang="nl-NL" b="1" dirty="0" smtClean="0"/>
                        <a:t>Belastbaar </a:t>
                      </a:r>
                      <a:r>
                        <a:rPr lang="nl-NL" b="1" dirty="0"/>
                        <a:t>inkomen</a:t>
                      </a:r>
                      <a:br>
                        <a:rPr lang="nl-NL" b="1" dirty="0"/>
                      </a:br>
                      <a:r>
                        <a:rPr lang="nl-NL" b="1" dirty="0"/>
                        <a:t>meer </a:t>
                      </a:r>
                      <a:r>
                        <a:rPr lang="nl-NL" b="1" dirty="0" smtClean="0"/>
                        <a:t>dan</a:t>
                      </a:r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Maar niet</a:t>
                      </a:r>
                      <a:br>
                        <a:rPr lang="nl-NL" b="1" dirty="0"/>
                      </a:br>
                      <a:r>
                        <a:rPr lang="nl-NL" b="1" dirty="0"/>
                        <a:t>meer </a:t>
                      </a:r>
                      <a:r>
                        <a:rPr lang="nl-NL" b="1" dirty="0" smtClean="0"/>
                        <a:t>dan</a:t>
                      </a:r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Belastingtarief</a:t>
                      </a:r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r>
                        <a:rPr lang="nl-NL" b="1" dirty="0" smtClean="0"/>
                        <a:t>=</a:t>
                      </a:r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r>
                        <a:rPr lang="nl-NL" b="1" dirty="0" smtClean="0"/>
                        <a:t>Loonbelasting</a:t>
                      </a:r>
                      <a:endParaRPr lang="nl-NL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b="1" dirty="0" smtClean="0"/>
                    </a:p>
                    <a:p>
                      <a:r>
                        <a:rPr lang="nl-NL" b="1" dirty="0" smtClean="0"/>
                        <a:t>Tarief </a:t>
                      </a:r>
                      <a:r>
                        <a:rPr lang="nl-NL" b="1" dirty="0"/>
                        <a:t>premie</a:t>
                      </a:r>
                      <a:br>
                        <a:rPr lang="nl-NL" b="1" dirty="0"/>
                      </a:br>
                      <a:r>
                        <a:rPr lang="nl-NL" b="1" dirty="0" smtClean="0"/>
                        <a:t>volksverzekeringen</a:t>
                      </a:r>
                    </a:p>
                    <a:p>
                      <a:endParaRPr lang="nl-NL" b="1" dirty="0" smtClean="0"/>
                    </a:p>
                    <a:p>
                      <a:r>
                        <a:rPr lang="nl-NL" b="0" dirty="0" smtClean="0"/>
                        <a:t>ANW – nabestaanden       0,60 %</a:t>
                      </a:r>
                    </a:p>
                    <a:p>
                      <a:r>
                        <a:rPr lang="nl-NL" dirty="0" smtClean="0"/>
                        <a:t>AOW – ouderdom            17,90 %</a:t>
                      </a:r>
                    </a:p>
                    <a:p>
                      <a:r>
                        <a:rPr lang="nl-NL" dirty="0" smtClean="0"/>
                        <a:t>WLZ   - langdurige zorg      9,65 %</a:t>
                      </a:r>
                    </a:p>
                    <a:p>
                      <a:r>
                        <a:rPr lang="nl-NL" dirty="0" smtClean="0"/>
                        <a:t>AWBZ-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byz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ziektekstn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AKW  - kinderbijslag</a:t>
                      </a:r>
                      <a:endParaRPr lang="nl-NL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Totaal</a:t>
                      </a:r>
                      <a:br>
                        <a:rPr lang="nl-NL" b="1" dirty="0"/>
                      </a:br>
                      <a:r>
                        <a:rPr lang="nl-NL" b="1" dirty="0" smtClean="0"/>
                        <a:t>tarief</a:t>
                      </a:r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Heffing over totaal van de </a:t>
                      </a:r>
                      <a:r>
                        <a:rPr lang="nl-NL" b="1" dirty="0" smtClean="0"/>
                        <a:t>schijven</a:t>
                      </a:r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b="1" dirty="0" smtClean="0"/>
                    </a:p>
                    <a:p>
                      <a:endParaRPr lang="nl-NL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67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-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19.822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8,35 %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28,15 </a:t>
                      </a:r>
                      <a:r>
                        <a:rPr lang="nl-NL" dirty="0"/>
                        <a:t>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36,50%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 7.234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67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19.822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 33.589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13,85%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28,15 %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42%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13.016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67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33.589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 57.585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42%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42%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23.094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67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57.585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-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52%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Tarief inkomstenbelasting in 2015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Jonger dan 65 jaar (bedragen in euro's)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6851737" y="964504"/>
            <a:ext cx="1052186" cy="2167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6501008" y="576197"/>
            <a:ext cx="283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AOW-ers</a:t>
            </a:r>
            <a:r>
              <a:rPr lang="nl-NL" dirty="0" smtClean="0"/>
              <a:t> betalen geen AOW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0" y="425884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Schijf 1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0" y="476197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Schijf 2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0" y="529015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Schijf 3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0" y="580163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Schijf 4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5275" y="71662"/>
            <a:ext cx="1563880" cy="150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584" cy="13255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Heffingskortingen</a:t>
            </a:r>
            <a:br>
              <a:rPr lang="nl-NL" dirty="0" smtClean="0"/>
            </a:br>
            <a:r>
              <a:rPr lang="nl-NL" dirty="0" smtClean="0"/>
              <a:t>			schriftelijk verzoek </a:t>
            </a:r>
            <a:r>
              <a:rPr lang="nl-NL" dirty="0" err="1" smtClean="0"/>
              <a:t>vd</a:t>
            </a:r>
            <a:r>
              <a:rPr lang="nl-NL" dirty="0" smtClean="0"/>
              <a:t> Werknemer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Algemene heffingskorting </a:t>
            </a:r>
            <a:r>
              <a:rPr lang="nl-NL" dirty="0" smtClean="0"/>
              <a:t>	- Iedereen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Arbeidskorting</a:t>
            </a:r>
            <a:r>
              <a:rPr lang="nl-NL" dirty="0" smtClean="0"/>
              <a:t>			- loon tegenwoordige dienstbetrekking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Ouderenkorting</a:t>
            </a:r>
            <a:r>
              <a:rPr lang="nl-NL" dirty="0" smtClean="0"/>
              <a:t>			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Alleenstaande ouderenkorting</a:t>
            </a:r>
          </a:p>
          <a:p>
            <a:r>
              <a:rPr lang="nl-NL" dirty="0" err="1" smtClean="0"/>
              <a:t>Jonggehandicaptenkorting</a:t>
            </a:r>
            <a:endParaRPr lang="nl-NL" dirty="0" smtClean="0"/>
          </a:p>
          <a:p>
            <a:r>
              <a:rPr lang="nl-NL" dirty="0" err="1" smtClean="0"/>
              <a:t>Levensloopverlofkorting</a:t>
            </a:r>
            <a:endParaRPr lang="nl-NL" dirty="0" smtClean="0"/>
          </a:p>
          <a:p>
            <a:r>
              <a:rPr lang="nl-NL" dirty="0" smtClean="0"/>
              <a:t>Werkbonus			             - Geboren in 1951, 1952 of 1953</a:t>
            </a:r>
          </a:p>
          <a:p>
            <a:r>
              <a:rPr lang="nl-NL" dirty="0" smtClean="0"/>
              <a:t>Tijdelijke heffingskorting </a:t>
            </a:r>
            <a:r>
              <a:rPr lang="nl-NL" dirty="0" err="1" smtClean="0"/>
              <a:t>vroeggepensioenerden</a:t>
            </a:r>
            <a:r>
              <a:rPr lang="nl-NL" dirty="0" smtClean="0"/>
              <a:t> (jonger AOW)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B050"/>
                </a:solidFill>
              </a:rPr>
              <a:t>   In de tabellen verwerkt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700" y="5310188"/>
            <a:ext cx="38481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68877" y="3432132"/>
            <a:ext cx="236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Boek </a:t>
            </a:r>
            <a:r>
              <a:rPr lang="nl-NL" dirty="0" err="1" smtClean="0"/>
              <a:t>blz</a:t>
            </a:r>
            <a:r>
              <a:rPr lang="nl-NL" dirty="0" smtClean="0"/>
              <a:t> 202 tabel 16.2</a:t>
            </a:r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/>
              <a:t>Werknemerslasten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99268"/>
            <a:ext cx="10515600" cy="4825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Wat         : LB / premie Vvz soms bijdrage Zvw  = Loonheffing</a:t>
            </a:r>
          </a:p>
          <a:p>
            <a:pPr>
              <a:buNone/>
            </a:pPr>
            <a:r>
              <a:rPr lang="nl-NL" dirty="0" smtClean="0"/>
              <a:t>Wie         : inhoudingspichtige</a:t>
            </a:r>
          </a:p>
          <a:p>
            <a:pPr>
              <a:buNone/>
            </a:pPr>
            <a:r>
              <a:rPr lang="nl-NL" dirty="0" smtClean="0"/>
              <a:t>Waarom : Wet op de Loonbelasting 1964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Belasting 	- directe (bij de WN of inhoudingspichtige)</a:t>
            </a:r>
          </a:p>
          <a:p>
            <a:pPr>
              <a:buNone/>
            </a:pPr>
            <a:r>
              <a:rPr lang="nl-NL" dirty="0" smtClean="0"/>
              <a:t>				Inkomen, winst en/of vermogen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		- indirecte (bij de consument)    </a:t>
            </a:r>
          </a:p>
          <a:p>
            <a:pPr>
              <a:buNone/>
            </a:pPr>
            <a:r>
              <a:rPr lang="nl-NL" dirty="0" smtClean="0"/>
              <a:t>				Het indirecte …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	bij de </a:t>
            </a:r>
            <a:r>
              <a:rPr lang="nl-NL" dirty="0" smtClean="0">
                <a:hlinkClick r:id="rId2" tooltip="Prijs (betaling)"/>
              </a:rPr>
              <a:t>prijs</a:t>
            </a:r>
            <a:r>
              <a:rPr lang="nl-NL" dirty="0" smtClean="0"/>
              <a:t> inbegrepen.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642296" y="3511463"/>
            <a:ext cx="25052" cy="1553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00" y="365125"/>
            <a:ext cx="2148524" cy="29710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25" y="4121063"/>
            <a:ext cx="3762375" cy="8191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487" y="5517152"/>
            <a:ext cx="367665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Bijdrage Zorgverzekeringswet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77863"/>
            <a:ext cx="10515600" cy="527345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In Nederland wonen of werken	- basiszorgverzekering</a:t>
            </a:r>
          </a:p>
          <a:p>
            <a:r>
              <a:rPr lang="nl-NL" dirty="0" smtClean="0"/>
              <a:t>Vrije keuze				- aanvullende verzekering</a:t>
            </a:r>
          </a:p>
          <a:p>
            <a:endParaRPr lang="nl-NL" dirty="0" smtClean="0"/>
          </a:p>
          <a:p>
            <a:r>
              <a:rPr lang="nl-NL" dirty="0" smtClean="0"/>
              <a:t>Type verzekeringen 	- naturapolis (verstrekkingen)</a:t>
            </a:r>
          </a:p>
          <a:p>
            <a:pPr>
              <a:buNone/>
            </a:pPr>
            <a:r>
              <a:rPr lang="nl-NL" dirty="0" smtClean="0"/>
              <a:t>					- restitutiepolis (voorschieten &amp; declareren)</a:t>
            </a:r>
          </a:p>
          <a:p>
            <a:pPr>
              <a:buNone/>
            </a:pPr>
            <a:r>
              <a:rPr lang="nl-NL" dirty="0" smtClean="0"/>
              <a:t>					- combinatie van beide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Premie	- Nominale premie (betaald door de WN &gt; 18 jaar)</a:t>
            </a:r>
          </a:p>
          <a:p>
            <a:pPr>
              <a:buNone/>
            </a:pPr>
            <a:r>
              <a:rPr lang="nl-NL" dirty="0" smtClean="0"/>
              <a:t>			- Inkomensafhankelijke bijdrage Zvw (WN  of WG)</a:t>
            </a:r>
          </a:p>
          <a:p>
            <a:pPr>
              <a:buNone/>
            </a:pPr>
            <a:r>
              <a:rPr lang="nl-NL" dirty="0" smtClean="0"/>
              <a:t>				WN 4,85 % van het Netto loon </a:t>
            </a:r>
            <a:r>
              <a:rPr lang="nl-NL" dirty="0" err="1" smtClean="0"/>
              <a:t>max</a:t>
            </a:r>
            <a:r>
              <a:rPr lang="nl-NL" dirty="0" smtClean="0"/>
              <a:t> 51.976</a:t>
            </a:r>
          </a:p>
          <a:p>
            <a:pPr>
              <a:buNone/>
            </a:pPr>
            <a:r>
              <a:rPr lang="nl-NL" dirty="0" smtClean="0"/>
              <a:t>				Pensioen/lijfrentegerechtigden en DGA´s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		- Laag inkomen -- zorgtoeslag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6425" y="5172075"/>
            <a:ext cx="2695575" cy="16859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4478"/>
            <a:ext cx="2344568" cy="183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/>
              <a:t>Werkgeverslasten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0622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Wat ?	 * </a:t>
            </a:r>
            <a:r>
              <a:rPr lang="nl-NL" dirty="0" err="1" smtClean="0"/>
              <a:t>A.</a:t>
            </a:r>
            <a:r>
              <a:rPr lang="nl-NL" u="sng" dirty="0" err="1" smtClean="0"/>
              <a:t>Premies</a:t>
            </a:r>
            <a:r>
              <a:rPr lang="nl-NL" u="sng" dirty="0" smtClean="0"/>
              <a:t> werknemersverzekeringen (SUWI 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Wet structuur uitvoeringsorganisatie werk en inkomen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1. WIA  2006 Wet werk en inkomen naar arbeidsvermogen (was WAO)</a:t>
            </a:r>
          </a:p>
          <a:p>
            <a:pPr marL="0" indent="0">
              <a:buFontTx/>
              <a:buChar char="-"/>
            </a:pPr>
            <a:r>
              <a:rPr lang="nl-NL" dirty="0" smtClean="0"/>
              <a:t>Regeling </a:t>
            </a:r>
            <a:r>
              <a:rPr lang="nl-NL" b="1" dirty="0" smtClean="0"/>
              <a:t>W</a:t>
            </a:r>
            <a:r>
              <a:rPr lang="nl-NL" dirty="0" smtClean="0"/>
              <a:t>erkhervatting </a:t>
            </a:r>
            <a:r>
              <a:rPr lang="nl-NL" b="1" dirty="0" smtClean="0"/>
              <a:t>G</a:t>
            </a:r>
            <a:r>
              <a:rPr lang="nl-NL" dirty="0" smtClean="0"/>
              <a:t>edeeltelijke </a:t>
            </a:r>
            <a:r>
              <a:rPr lang="nl-NL" b="1" dirty="0" smtClean="0"/>
              <a:t>A</a:t>
            </a:r>
            <a:r>
              <a:rPr lang="nl-NL" dirty="0" smtClean="0"/>
              <a:t>rbeidsgeschikten (WGA).</a:t>
            </a:r>
          </a:p>
          <a:p>
            <a:pPr marL="0" indent="0">
              <a:buFontTx/>
              <a:buChar char="-"/>
            </a:pPr>
            <a:r>
              <a:rPr lang="nl-NL" dirty="0" smtClean="0"/>
              <a:t>Regeling </a:t>
            </a:r>
            <a:r>
              <a:rPr lang="nl-NL" b="1" dirty="0" smtClean="0"/>
              <a:t>I</a:t>
            </a:r>
            <a:r>
              <a:rPr lang="nl-NL" dirty="0" smtClean="0"/>
              <a:t>nkomensvoorziening </a:t>
            </a:r>
            <a:r>
              <a:rPr lang="nl-NL" b="1" dirty="0" smtClean="0"/>
              <a:t>V</a:t>
            </a:r>
            <a:r>
              <a:rPr lang="nl-NL" dirty="0" smtClean="0"/>
              <a:t>olledig en duurzaam </a:t>
            </a:r>
            <a:r>
              <a:rPr lang="nl-NL" b="1" dirty="0" smtClean="0"/>
              <a:t>A</a:t>
            </a:r>
            <a:r>
              <a:rPr lang="nl-NL" dirty="0" smtClean="0"/>
              <a:t>rbeidsongeschikten (IVA).</a:t>
            </a:r>
          </a:p>
          <a:p>
            <a:pPr marL="0" indent="0">
              <a:buNone/>
            </a:pPr>
            <a:r>
              <a:rPr lang="nl-NL" b="1" dirty="0" smtClean="0"/>
              <a:t>2. Werkloosheidswet (WW)</a:t>
            </a:r>
          </a:p>
          <a:p>
            <a:pPr marL="0" indent="0">
              <a:buNone/>
            </a:pPr>
            <a:r>
              <a:rPr lang="nl-NL" b="1" dirty="0" smtClean="0"/>
              <a:t>3. Ziektewet (ZW)</a:t>
            </a:r>
          </a:p>
          <a:p>
            <a:pPr marL="0" indent="0"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endParaRPr lang="nl-NL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7421" y="0"/>
            <a:ext cx="2874578" cy="22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6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3044" y="497866"/>
            <a:ext cx="10515600" cy="5940512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* </a:t>
            </a:r>
            <a:r>
              <a:rPr lang="nl-NL" dirty="0" err="1" smtClean="0"/>
              <a:t>B.</a:t>
            </a:r>
            <a:r>
              <a:rPr lang="nl-NL" u="sng" dirty="0" err="1" smtClean="0"/>
              <a:t>Werkgeversheffing</a:t>
            </a:r>
            <a:r>
              <a:rPr lang="nl-NL" u="sng" dirty="0" smtClean="0"/>
              <a:t>  Zorgverzekeringswet (meestal) </a:t>
            </a:r>
          </a:p>
          <a:p>
            <a:endParaRPr lang="nl-NL" u="sng" dirty="0" smtClean="0"/>
          </a:p>
          <a:p>
            <a:r>
              <a:rPr lang="nl-NL" dirty="0" smtClean="0"/>
              <a:t>Premiebetaling tot maximum bedrag ( 52.763 in 2016)</a:t>
            </a:r>
          </a:p>
          <a:p>
            <a:endParaRPr lang="nl-NL" dirty="0" smtClean="0"/>
          </a:p>
          <a:p>
            <a:r>
              <a:rPr lang="nl-NL" dirty="0" smtClean="0"/>
              <a:t>Niet verzekerd </a:t>
            </a:r>
            <a:r>
              <a:rPr lang="nl-NL" dirty="0" err="1" smtClean="0"/>
              <a:t>Directeurgrootaandeelhouder</a:t>
            </a:r>
            <a:r>
              <a:rPr lang="nl-NL" dirty="0" smtClean="0"/>
              <a:t> , AOW leeftijd of ouder.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59" y="3185526"/>
            <a:ext cx="3583441" cy="14541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6485" y="4079614"/>
            <a:ext cx="66389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Basispremie WAO/WIA (arbeidsongeschiktheid en ziekte)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51" y="1825625"/>
            <a:ext cx="11040649" cy="4351338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1. Premie Werkhervatting Gedeeltelijk </a:t>
            </a:r>
            <a:r>
              <a:rPr lang="nl-NL" dirty="0" err="1" smtClean="0"/>
              <a:t>Arbeidsgeschikten</a:t>
            </a:r>
            <a:r>
              <a:rPr lang="nl-NL" dirty="0" smtClean="0"/>
              <a:t> (WGA)</a:t>
            </a:r>
          </a:p>
          <a:p>
            <a:pPr>
              <a:buNone/>
            </a:pPr>
            <a:r>
              <a:rPr lang="nl-NL" dirty="0" smtClean="0"/>
              <a:t>2. Premie  Inkomensvoorziening Volledig Arbeidsongeschikten (IVA)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Premie 5,88% (2016)</a:t>
            </a:r>
          </a:p>
          <a:p>
            <a:r>
              <a:rPr lang="nl-NL" dirty="0" smtClean="0"/>
              <a:t>Opslag kosten kinderopvang (0,50%)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0641" y="2965629"/>
            <a:ext cx="3461359" cy="389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Premie </a:t>
            </a:r>
            <a:r>
              <a:rPr lang="nl-NL" dirty="0" err="1" smtClean="0"/>
              <a:t>WerkloosheidsWet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77863"/>
            <a:ext cx="10515600" cy="5260932"/>
          </a:xfrm>
        </p:spPr>
        <p:txBody>
          <a:bodyPr>
            <a:normAutofit/>
          </a:bodyPr>
          <a:lstStyle/>
          <a:p>
            <a:r>
              <a:rPr lang="nl-NL" dirty="0" smtClean="0"/>
              <a:t>Premie </a:t>
            </a:r>
            <a:r>
              <a:rPr lang="nl-NL" b="1" dirty="0" smtClean="0"/>
              <a:t>A</a:t>
            </a:r>
            <a:r>
              <a:rPr lang="nl-NL" dirty="0" smtClean="0"/>
              <a:t>lgemeen </a:t>
            </a:r>
            <a:r>
              <a:rPr lang="nl-NL" b="1" dirty="0" err="1" smtClean="0"/>
              <a:t>W</a:t>
            </a:r>
            <a:r>
              <a:rPr lang="nl-NL" dirty="0" err="1" smtClean="0"/>
              <a:t>erkloosheids</a:t>
            </a:r>
            <a:r>
              <a:rPr lang="nl-NL" b="1" dirty="0" err="1" smtClean="0"/>
              <a:t>F</a:t>
            </a:r>
            <a:r>
              <a:rPr lang="nl-NL" dirty="0" err="1" smtClean="0"/>
              <a:t>onds</a:t>
            </a:r>
            <a:r>
              <a:rPr lang="nl-NL" dirty="0" smtClean="0"/>
              <a:t> (</a:t>
            </a:r>
            <a:r>
              <a:rPr lang="nl-NL" dirty="0" err="1" smtClean="0"/>
              <a:t>Awf</a:t>
            </a:r>
            <a:r>
              <a:rPr lang="nl-NL" dirty="0" smtClean="0"/>
              <a:t>)</a:t>
            </a:r>
          </a:p>
          <a:p>
            <a:r>
              <a:rPr lang="nl-NL" dirty="0" smtClean="0"/>
              <a:t>Premie sectorfonds (voorheen </a:t>
            </a:r>
            <a:r>
              <a:rPr lang="nl-NL" b="1" dirty="0" err="1" smtClean="0"/>
              <a:t>W</a:t>
            </a:r>
            <a:r>
              <a:rPr lang="nl-NL" dirty="0" err="1" smtClean="0"/>
              <a:t>acht</a:t>
            </a:r>
            <a:r>
              <a:rPr lang="nl-NL" b="1" dirty="0" err="1" smtClean="0"/>
              <a:t>G</a:t>
            </a:r>
            <a:r>
              <a:rPr lang="nl-NL" dirty="0" err="1" smtClean="0"/>
              <a:t>eld</a:t>
            </a:r>
            <a:r>
              <a:rPr lang="nl-NL" b="1" dirty="0" err="1" smtClean="0"/>
              <a:t>F</a:t>
            </a:r>
            <a:r>
              <a:rPr lang="nl-NL" dirty="0" err="1" smtClean="0"/>
              <a:t>onds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Premiehoogte </a:t>
            </a:r>
            <a:r>
              <a:rPr lang="nl-NL" dirty="0" err="1" smtClean="0"/>
              <a:t>WW-Awf</a:t>
            </a:r>
            <a:r>
              <a:rPr lang="nl-NL" dirty="0" smtClean="0"/>
              <a:t> 2,44% (2016) + sectorpremie.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Sectorindeling (1 jan) 69 sectoren.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525" y="400050"/>
            <a:ext cx="3790950" cy="413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4800" dirty="0"/>
              <a:t>Uitwisselbare begrippen:</a:t>
            </a:r>
            <a:br>
              <a:rPr lang="nl-NL" sz="4800" dirty="0"/>
            </a:br>
            <a:endParaRPr lang="nl-NL" sz="4800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Belastbare som</a:t>
            </a:r>
          </a:p>
          <a:p>
            <a:pPr marL="0" indent="0">
              <a:buNone/>
            </a:pPr>
            <a:r>
              <a:rPr lang="nl-NL" sz="4000" dirty="0" smtClean="0"/>
              <a:t>Fiscaal loon</a:t>
            </a:r>
          </a:p>
          <a:p>
            <a:pPr marL="0" indent="0">
              <a:buNone/>
            </a:pPr>
            <a:r>
              <a:rPr lang="nl-NL" sz="4000" dirty="0" smtClean="0"/>
              <a:t>Loon voor loonbelasting/ premie volksverzekeringen</a:t>
            </a:r>
          </a:p>
          <a:p>
            <a:pPr marL="0" indent="0">
              <a:buNone/>
            </a:pPr>
            <a:r>
              <a:rPr lang="nl-NL" sz="4000" dirty="0" smtClean="0"/>
              <a:t>Loon voor loonheffing</a:t>
            </a:r>
          </a:p>
          <a:p>
            <a:pPr marL="0" indent="0">
              <a:buNone/>
            </a:pPr>
            <a:r>
              <a:rPr lang="nl-NL" sz="4000" dirty="0" smtClean="0"/>
              <a:t>Tabelloon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1386" y="3826768"/>
            <a:ext cx="4370614" cy="30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810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Werkgeversheffing Zorgverzekeringswet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Werknemersbijdrage Zvw kan</a:t>
            </a:r>
          </a:p>
          <a:p>
            <a:r>
              <a:rPr lang="nl-NL" dirty="0" smtClean="0"/>
              <a:t>Meestal werkgeversbijdrage Zvw</a:t>
            </a:r>
          </a:p>
          <a:p>
            <a:r>
              <a:rPr lang="nl-NL" dirty="0" smtClean="0"/>
              <a:t>Meestal inkomensafhankelijke WG heffing van 6,75%(2016)</a:t>
            </a:r>
          </a:p>
          <a:p>
            <a:r>
              <a:rPr lang="nl-NL" dirty="0" smtClean="0"/>
              <a:t>Maximumpremieloon 52.763 (2016)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8112" y="3478212"/>
            <a:ext cx="5555583" cy="3214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 uniformering loonbegrip (1 jan 2013)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53227"/>
            <a:ext cx="10515600" cy="4623736"/>
          </a:xfrm>
        </p:spPr>
        <p:txBody>
          <a:bodyPr>
            <a:normAutofit fontScale="92500" lnSpcReduction="20000"/>
          </a:bodyPr>
          <a:lstStyle/>
          <a:p>
            <a:r>
              <a:rPr lang="nl-NL" sz="3200" dirty="0" smtClean="0"/>
              <a:t>Een    Grondslag</a:t>
            </a:r>
          </a:p>
          <a:p>
            <a:r>
              <a:rPr lang="nl-NL" sz="3200" dirty="0" smtClean="0"/>
              <a:t>Twee uitzonderingen</a:t>
            </a:r>
          </a:p>
          <a:p>
            <a:pPr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        - Eindheffingsloon 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(alleen voor Loonbelasting/Volksverzekeringen</a:t>
            </a:r>
          </a:p>
          <a:p>
            <a:pPr marL="0" indent="0">
              <a:buNone/>
            </a:pPr>
            <a:r>
              <a:rPr lang="nl-NL" sz="3200" dirty="0" smtClean="0"/>
              <a:t>	 NIET WN verzekeringen + Zvw)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        - Loon uit vroegere dienstbetrekking  (pensioen/ VUT)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sz="3200" dirty="0" smtClean="0"/>
              <a:t>(ALLEEN voor </a:t>
            </a:r>
            <a:r>
              <a:rPr lang="nl-NL" sz="3200" dirty="0" err="1" smtClean="0"/>
              <a:t>Lb</a:t>
            </a:r>
            <a:r>
              <a:rPr lang="nl-NL" sz="3200" dirty="0" smtClean="0"/>
              <a:t>/Vvz en Zorgverzekeringswet</a:t>
            </a:r>
          </a:p>
          <a:p>
            <a:pPr marL="0" indent="0">
              <a:buNone/>
            </a:pPr>
            <a:r>
              <a:rPr lang="nl-NL" sz="3200" dirty="0" smtClean="0"/>
              <a:t>	 niet voor WN </a:t>
            </a:r>
            <a:r>
              <a:rPr lang="nl-NL" sz="3200" dirty="0" err="1" smtClean="0"/>
              <a:t>vz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036098" y="2483934"/>
            <a:ext cx="2252110" cy="9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68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344139" y="692696"/>
            <a:ext cx="46085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Werkgever</a:t>
            </a:r>
          </a:p>
          <a:p>
            <a:pPr algn="ctr"/>
            <a:r>
              <a:rPr lang="nl-NL" sz="3200" dirty="0" smtClean="0"/>
              <a:t>Inhoudingsplichtige</a:t>
            </a:r>
            <a:endParaRPr lang="nl-NL" sz="3200" dirty="0"/>
          </a:p>
        </p:txBody>
      </p:sp>
      <p:sp>
        <p:nvSpPr>
          <p:cNvPr id="3" name="Rechthoek 2"/>
          <p:cNvSpPr/>
          <p:nvPr/>
        </p:nvSpPr>
        <p:spPr>
          <a:xfrm>
            <a:off x="911424" y="692696"/>
            <a:ext cx="34563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Werknemer</a:t>
            </a:r>
            <a:endParaRPr lang="nl-NL" sz="3200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4367808" y="908720"/>
            <a:ext cx="297633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H="1">
            <a:off x="4367808" y="1340768"/>
            <a:ext cx="297633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231905" y="54868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Arbeid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327915" y="13407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Loon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7440150" y="5229200"/>
            <a:ext cx="45125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Belasting</a:t>
            </a:r>
            <a:endParaRPr lang="nl-NL" sz="3200" dirty="0"/>
          </a:p>
        </p:txBody>
      </p:sp>
      <p:sp>
        <p:nvSpPr>
          <p:cNvPr id="13" name="Tekstvak 12"/>
          <p:cNvSpPr txBox="1"/>
          <p:nvPr/>
        </p:nvSpPr>
        <p:spPr>
          <a:xfrm>
            <a:off x="5999990" y="234888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Aanmelden </a:t>
            </a:r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7824192" y="1844824"/>
            <a:ext cx="0" cy="33843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8784299" y="1844824"/>
            <a:ext cx="0" cy="33843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8784299" y="2348880"/>
            <a:ext cx="240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Loonheffingennummer </a:t>
            </a:r>
            <a:endParaRPr lang="nl-NL" dirty="0"/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10320469" y="3573016"/>
            <a:ext cx="0" cy="1656184"/>
          </a:xfrm>
          <a:prstGeom prst="straightConnector1">
            <a:avLst/>
          </a:prstGeom>
          <a:ln w="174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9360363" y="3140968"/>
            <a:ext cx="211223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Afdracht</a:t>
            </a:r>
            <a:endParaRPr lang="nl-NL" sz="2800" dirty="0"/>
          </a:p>
        </p:txBody>
      </p:sp>
      <p:sp>
        <p:nvSpPr>
          <p:cNvPr id="31" name="Rechthoek 30"/>
          <p:cNvSpPr/>
          <p:nvPr/>
        </p:nvSpPr>
        <p:spPr>
          <a:xfrm>
            <a:off x="335360" y="3284984"/>
            <a:ext cx="5760640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 dirty="0" smtClean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Afdracht van LOONHEFFING</a:t>
            </a: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tx1"/>
                </a:solidFill>
              </a:rPr>
              <a:t>Loonbelasting</a:t>
            </a:r>
          </a:p>
          <a:p>
            <a:pPr>
              <a:buFontTx/>
              <a:buChar char="-"/>
            </a:pP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smtClean="0">
                <a:solidFill>
                  <a:schemeClr val="tx1"/>
                </a:solidFill>
              </a:rPr>
              <a:t>Premie volksverzekeringen</a:t>
            </a:r>
          </a:p>
          <a:p>
            <a:pPr>
              <a:buFontTx/>
              <a:buChar char="-"/>
            </a:pPr>
            <a:endParaRPr lang="nl-NL" sz="2800" dirty="0" smtClean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En..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Werkgeverslasten</a:t>
            </a:r>
          </a:p>
          <a:p>
            <a:pPr algn="ctr"/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Inhoudingsplichtigenverklaring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 err="1" smtClean="0"/>
              <a:t>inhoudingsplichtigenverklaring</a:t>
            </a:r>
            <a:r>
              <a:rPr lang="nl-NL" dirty="0" smtClean="0"/>
              <a:t> is een verklaring die wordt afgegeven door de Belastingdienst waarmee een persoon of organisatie de inhoudingplicht van een opdrachtgever kan overnemen. </a:t>
            </a:r>
          </a:p>
          <a:p>
            <a:r>
              <a:rPr lang="nl-NL" dirty="0" smtClean="0"/>
              <a:t>Dit betekent dat deze de afdracht van de loonheffingen overneemt maar ook zaken als de loonadministratie, het verzorgen van jaaropgaven en dergelijke. </a:t>
            </a:r>
          </a:p>
          <a:p>
            <a:r>
              <a:rPr lang="nl-NL" dirty="0" smtClean="0"/>
              <a:t>Een </a:t>
            </a:r>
            <a:r>
              <a:rPr lang="nl-NL" dirty="0" err="1" smtClean="0"/>
              <a:t>inhoudingsplichtigenverklaring</a:t>
            </a:r>
            <a:r>
              <a:rPr lang="nl-NL" dirty="0" smtClean="0"/>
              <a:t> is vijf jaar geldig en een kopie dient met de factuur aan de opdrachtgever mee te worden gestuurd.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Verplichtingen werknemer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IDENTIFICATIE  - Voor aanvang betrekking.</a:t>
            </a:r>
          </a:p>
          <a:p>
            <a:pPr>
              <a:buNone/>
            </a:pPr>
            <a:r>
              <a:rPr lang="nl-NL" dirty="0" smtClean="0"/>
              <a:t>Origineel en geldig identiteitsbewijs</a:t>
            </a:r>
          </a:p>
          <a:p>
            <a:pPr>
              <a:buNone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Ned. Paspoort  of Ned. Identiteitsbewijs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Paspoort of identiteitskaart </a:t>
            </a:r>
            <a:r>
              <a:rPr lang="nl-NL" dirty="0" err="1" smtClean="0"/>
              <a:t>v.e</a:t>
            </a:r>
            <a:r>
              <a:rPr lang="nl-NL" dirty="0" smtClean="0"/>
              <a:t>. Europees land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Verblijfsdocument </a:t>
            </a:r>
            <a:r>
              <a:rPr lang="nl-NL" sz="2800" dirty="0" smtClean="0"/>
              <a:t>(Type I t/m IV en type EU/EER) </a:t>
            </a:r>
          </a:p>
          <a:p>
            <a:pPr>
              <a:buFont typeface="Arial" charset="0"/>
              <a:buChar char="•"/>
            </a:pPr>
            <a:endParaRPr lang="nl-NL" sz="2800" dirty="0"/>
          </a:p>
          <a:p>
            <a:pPr>
              <a:buNone/>
            </a:pPr>
            <a:r>
              <a:rPr lang="nl-NL" sz="2800" dirty="0" smtClean="0"/>
              <a:t>   Geen rijbewijs  (geen nationaliteit)</a:t>
            </a:r>
          </a:p>
          <a:p>
            <a:pPr>
              <a:buNone/>
            </a:pPr>
            <a:endParaRPr lang="nl-NL" sz="2800" dirty="0" smtClean="0"/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6267" y="5085185"/>
            <a:ext cx="3175000" cy="1571625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V="1">
            <a:off x="8208235" y="4869160"/>
            <a:ext cx="3648405" cy="18002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8112224" y="4869161"/>
            <a:ext cx="3744416" cy="178764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435" y="736042"/>
            <a:ext cx="9823091" cy="52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9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467" y="980728"/>
            <a:ext cx="912404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9883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1" id="{1EC7C3FB-37D8-48ED-8B64-0DE660E04E2A}" vid="{0EAB2C89-8CDE-4D4C-AB68-C5349F7FA4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283</TotalTime>
  <Words>686</Words>
  <Application>Microsoft Office PowerPoint</Application>
  <PresentationFormat>Aangepast</PresentationFormat>
  <Paragraphs>308</Paragraphs>
  <Slides>30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14 &amp; 17 Vervoer deel 1</vt:lpstr>
      <vt:lpstr>Inhoudingsplicht (wet op de loonbelasting 1964)</vt:lpstr>
      <vt:lpstr>Uitwisselbare begrippen: </vt:lpstr>
      <vt:lpstr>Wet uniformering loonbegrip (1 jan 2013)</vt:lpstr>
      <vt:lpstr>Dia 5</vt:lpstr>
      <vt:lpstr>Inhoudingsplichtigenverklaring</vt:lpstr>
      <vt:lpstr>Verplichtingen werknemer</vt:lpstr>
      <vt:lpstr>Dia 8</vt:lpstr>
      <vt:lpstr>Dia 9</vt:lpstr>
      <vt:lpstr>Dia 10</vt:lpstr>
      <vt:lpstr>Dia 11</vt:lpstr>
      <vt:lpstr>Vormen van belasting heffing</vt:lpstr>
      <vt:lpstr>Bruto- en netto loon</vt:lpstr>
      <vt:lpstr>Loon in geld en natura</vt:lpstr>
      <vt:lpstr>Loonheffingen ? Wat allemaal?</vt:lpstr>
      <vt:lpstr>Dia 16</vt:lpstr>
      <vt:lpstr>Loonbelastingtabellen</vt:lpstr>
      <vt:lpstr>Dia 18</vt:lpstr>
      <vt:lpstr>Verschillende loontijdvakken</vt:lpstr>
      <vt:lpstr>Studenten en scholieren</vt:lpstr>
      <vt:lpstr>Schijventarief</vt:lpstr>
      <vt:lpstr>Heffingskortingen    schriftelijk verzoek vd Werknemer</vt:lpstr>
      <vt:lpstr>Dia 23</vt:lpstr>
      <vt:lpstr>Werknemerslasten</vt:lpstr>
      <vt:lpstr>Bijdrage Zorgverzekeringswet</vt:lpstr>
      <vt:lpstr>Werkgeverslasten</vt:lpstr>
      <vt:lpstr>Dia 27</vt:lpstr>
      <vt:lpstr>Basispremie WAO/WIA (arbeidsongeschiktheid en ziekte)</vt:lpstr>
      <vt:lpstr>Premie WerkloosheidsWet </vt:lpstr>
      <vt:lpstr>Werkgeversheffing Zorgverzekeringswet</vt:lpstr>
    </vt:vector>
  </TitlesOfParts>
  <Company>ROC van Twente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Willem Heuten</dc:creator>
  <cp:lastModifiedBy>janwillem</cp:lastModifiedBy>
  <cp:revision>39</cp:revision>
  <dcterms:created xsi:type="dcterms:W3CDTF">2015-12-08T12:55:31Z</dcterms:created>
  <dcterms:modified xsi:type="dcterms:W3CDTF">2016-05-09T15:52:07Z</dcterms:modified>
</cp:coreProperties>
</file>